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73" r:id="rId3"/>
  </p:sldMasterIdLst>
  <p:notesMasterIdLst>
    <p:notesMasterId r:id="rId16"/>
  </p:notesMasterIdLst>
  <p:sldIdLst>
    <p:sldId id="352" r:id="rId4"/>
    <p:sldId id="353" r:id="rId5"/>
    <p:sldId id="348" r:id="rId6"/>
    <p:sldId id="330" r:id="rId7"/>
    <p:sldId id="308" r:id="rId8"/>
    <p:sldId id="323" r:id="rId9"/>
    <p:sldId id="359" r:id="rId10"/>
    <p:sldId id="356" r:id="rId11"/>
    <p:sldId id="357" r:id="rId12"/>
    <p:sldId id="329" r:id="rId13"/>
    <p:sldId id="315" r:id="rId14"/>
    <p:sldId id="34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BD3"/>
    <a:srgbClr val="A3FCFD"/>
    <a:srgbClr val="069EA2"/>
    <a:srgbClr val="3C78E5"/>
    <a:srgbClr val="306AEC"/>
    <a:srgbClr val="2C7AEC"/>
    <a:srgbClr val="1967C6"/>
    <a:srgbClr val="004EC0"/>
    <a:srgbClr val="005DE6"/>
    <a:srgbClr val="006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61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77CF608-275F-48BB-A94B-E816C0D054A7}"/>
              </a:ext>
            </a:extLst>
          </p:cNvPr>
          <p:cNvSpPr/>
          <p:nvPr userDrawn="1"/>
        </p:nvSpPr>
        <p:spPr>
          <a:xfrm>
            <a:off x="7897489" y="6134670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091F354-965C-4B57-BB1C-BA922210F231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FE53E446-9945-4527-AD88-DF2D3DC2D38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3744F8E6-6050-431D-B669-9259E133DF5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79314BF-EC24-4911-8759-330FE37B1C0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26D1F8FB-DE5A-4CC6-9C06-48E10EB6B81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52BF8AC3-F21A-481B-ADC0-C37B1E80AB4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6A50FDC-F051-4D70-A59E-DC8FD7773E6E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E105A6A-BCEC-4E39-B32A-98F03D1849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91B60DD0-0E65-4A32-B6CD-28A27A202B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E70B528-1203-418B-BC2B-23F3E7E26275}"/>
              </a:ext>
            </a:extLst>
          </p:cNvPr>
          <p:cNvSpPr/>
          <p:nvPr userDrawn="1"/>
        </p:nvSpPr>
        <p:spPr>
          <a:xfrm>
            <a:off x="6908167" y="5662484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A82B4DBC-234E-49A5-9D3D-1CF1AC74160C}"/>
              </a:ext>
            </a:extLst>
          </p:cNvPr>
          <p:cNvGrpSpPr/>
          <p:nvPr userDrawn="1"/>
        </p:nvGrpSpPr>
        <p:grpSpPr>
          <a:xfrm>
            <a:off x="7079704" y="2354198"/>
            <a:ext cx="4354942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6DDECBF-9EF1-442A-A69B-AAA313EBD0F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8A28EF-CDD0-49DA-88E3-D988C164EC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9DC0540-D291-434D-8672-CC227FD8D4B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900C7-E7C4-4DB2-8900-AD333CBFC47B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EAEE1B-10F4-480F-976C-6A7EF82E58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82C7D2-2875-4B22-A40C-8959B5EDB1C1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33DB30-EEA4-4161-B4A9-E712B1D614E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3B06927-BB3F-48D0-AD4D-D4DEE64C2D2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A33F63B3-BB1B-4F2B-AAF2-014E02D835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473" y="2541394"/>
            <a:ext cx="4108512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C11815E-2ED7-43C5-9755-34C5224EDA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B435DD-64D9-47C2-943E-8241CFFE6898}"/>
              </a:ext>
            </a:extLst>
          </p:cNvPr>
          <p:cNvSpPr/>
          <p:nvPr userDrawn="1"/>
        </p:nvSpPr>
        <p:spPr>
          <a:xfrm flipH="1">
            <a:off x="0" y="0"/>
            <a:ext cx="12192000" cy="1124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7BD54B-9781-48B5-AD0D-538576D550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B03A7D-6414-4B50-BA73-D3386F5A9CD6}"/>
              </a:ext>
            </a:extLst>
          </p:cNvPr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F38F65-E0D0-4EC0-88A3-C434C13A7C92}"/>
              </a:ext>
            </a:extLst>
          </p:cNvPr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5C36594-FE40-4E51-AF26-5E5F8DD9E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0149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5B1FC8F-505C-438D-B546-4584DDA9C3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BA5F9B-D73C-4081-995E-F63F43090F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36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C6E6E-93EC-4356-8FAF-A93C45E047FA}"/>
              </a:ext>
            </a:extLst>
          </p:cNvPr>
          <p:cNvSpPr/>
          <p:nvPr userDrawn="1"/>
        </p:nvSpPr>
        <p:spPr>
          <a:xfrm>
            <a:off x="0" y="1955452"/>
            <a:ext cx="12192000" cy="2348880"/>
          </a:xfrm>
          <a:prstGeom prst="rect">
            <a:avLst/>
          </a:prstGeom>
          <a:gradFill>
            <a:gsLst>
              <a:gs pos="0">
                <a:schemeClr val="accent1"/>
              </a:gs>
              <a:gs pos="96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CB39F88-860B-4407-AB0E-485CCFE8343E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5027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A005B08-725D-4702-8380-6FF7EBA8E6E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95613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2A7F698-EAF2-4F2F-BD89-6F55D6A8FF2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76200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67D902B-C68D-4453-B318-B5209816FE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452281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98">
            <a:extLst>
              <a:ext uri="{FF2B5EF4-FFF2-40B4-BE49-F238E27FC236}">
                <a16:creationId xmlns:a16="http://schemas.microsoft.com/office/drawing/2014/main" id="{F7ABE30A-45F9-47E5-9D66-A27617FC13A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4" y="182247"/>
            <a:ext cx="11855435" cy="3922026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F5B1FC8F-505C-438D-B546-4584DDA9C3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BA5F9B-D73C-4081-995E-F63F43090F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.com/en/microcontrollers-microprocessors/stm32f100rb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631369" y="940500"/>
            <a:ext cx="851266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EMBEDDED SYSTEMS </a:t>
            </a:r>
          </a:p>
          <a:p>
            <a:pPr algn="ctr"/>
            <a:r>
              <a:rPr lang="tr-TR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(MEM540) PROJE SUNUMU</a:t>
            </a:r>
            <a:endParaRPr lang="en-US" sz="36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E0312318-F432-DFA1-57C8-8990B1DA8848}"/>
              </a:ext>
            </a:extLst>
          </p:cNvPr>
          <p:cNvSpPr txBox="1"/>
          <p:nvPr/>
        </p:nvSpPr>
        <p:spPr>
          <a:xfrm>
            <a:off x="241207" y="4911169"/>
            <a:ext cx="37779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Grup Üyeleri:</a:t>
            </a:r>
          </a:p>
          <a:p>
            <a:r>
              <a:rPr lang="tr-TR" sz="2000" dirty="0">
                <a:solidFill>
                  <a:schemeClr val="bg1"/>
                </a:solidFill>
              </a:rPr>
              <a:t>Mustafa USTA        200313004</a:t>
            </a:r>
          </a:p>
          <a:p>
            <a:r>
              <a:rPr lang="tr-TR" sz="2000" dirty="0">
                <a:solidFill>
                  <a:schemeClr val="bg1"/>
                </a:solidFill>
              </a:rPr>
              <a:t>Esra KARAKAYA      200313016  </a:t>
            </a:r>
          </a:p>
          <a:p>
            <a:r>
              <a:rPr lang="tr-TR" sz="2000" dirty="0">
                <a:solidFill>
                  <a:schemeClr val="bg1"/>
                </a:solidFill>
              </a:rPr>
              <a:t>Abdullah DİKİCİ     221455017</a:t>
            </a:r>
          </a:p>
          <a:p>
            <a:endParaRPr lang="tr-TR" sz="2000" dirty="0">
              <a:solidFill>
                <a:schemeClr val="bg1"/>
              </a:solidFill>
            </a:endParaRPr>
          </a:p>
        </p:txBody>
      </p:sp>
      <p:pic>
        <p:nvPicPr>
          <p:cNvPr id="4" name="Resim 3" descr="metin, yazı tipi, poster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2C4D6BAA-1BE7-9F99-3B5C-9477FE1FC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281" y="340699"/>
            <a:ext cx="1427019" cy="935651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CA2D34E-068D-BD17-FD6F-A63A2C894F20}"/>
              </a:ext>
            </a:extLst>
          </p:cNvPr>
          <p:cNvSpPr txBox="1"/>
          <p:nvPr/>
        </p:nvSpPr>
        <p:spPr>
          <a:xfrm>
            <a:off x="5420285" y="6173053"/>
            <a:ext cx="135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11/01/2025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06E5BA0B-7E9D-12B9-51D9-7B724A6B50E7}"/>
              </a:ext>
            </a:extLst>
          </p:cNvPr>
          <p:cNvSpPr txBox="1"/>
          <p:nvPr/>
        </p:nvSpPr>
        <p:spPr>
          <a:xfrm>
            <a:off x="1758719" y="2995426"/>
            <a:ext cx="820438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İNTERAKTİF SİMÜLASYON SİSTEMİ</a:t>
            </a:r>
            <a:endParaRPr lang="en-US" sz="4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C006AC82-21EC-58D0-2FC2-1085F864591A}"/>
              </a:ext>
            </a:extLst>
          </p:cNvPr>
          <p:cNvSpPr txBox="1"/>
          <p:nvPr/>
        </p:nvSpPr>
        <p:spPr>
          <a:xfrm>
            <a:off x="5697626" y="5081297"/>
            <a:ext cx="616267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r-TR" sz="1800" dirty="0">
                <a:solidFill>
                  <a:schemeClr val="bg1"/>
                </a:solidFill>
              </a:rPr>
              <a:t>Ders Eğitmeni</a:t>
            </a:r>
          </a:p>
          <a:p>
            <a:pPr algn="r"/>
            <a:r>
              <a:rPr lang="tr-TR" dirty="0">
                <a:solidFill>
                  <a:schemeClr val="bg1"/>
                </a:solidFill>
              </a:rPr>
              <a:t>Dr. </a:t>
            </a:r>
            <a:r>
              <a:rPr lang="tr-TR" dirty="0" err="1">
                <a:solidFill>
                  <a:schemeClr val="bg1"/>
                </a:solidFill>
              </a:rPr>
              <a:t>Öğ.Üyesi</a:t>
            </a:r>
            <a:r>
              <a:rPr lang="tr-TR" dirty="0">
                <a:solidFill>
                  <a:schemeClr val="bg1"/>
                </a:solidFill>
              </a:rPr>
              <a:t>. İbrahim Onaran</a:t>
            </a:r>
          </a:p>
          <a:p>
            <a:pPr algn="r"/>
            <a:endParaRPr lang="tr-TR" sz="800" dirty="0">
              <a:solidFill>
                <a:schemeClr val="bg1"/>
              </a:solidFill>
            </a:endParaRPr>
          </a:p>
          <a:p>
            <a:pPr algn="r"/>
            <a:r>
              <a:rPr lang="tr-TR" dirty="0">
                <a:solidFill>
                  <a:schemeClr val="bg1"/>
                </a:solidFill>
              </a:rPr>
              <a:t>K grubu</a:t>
            </a:r>
            <a:endParaRPr lang="tr-T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727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5">
            <a:extLst>
              <a:ext uri="{FF2B5EF4-FFF2-40B4-BE49-F238E27FC236}">
                <a16:creationId xmlns:a16="http://schemas.microsoft.com/office/drawing/2014/main" id="{D4C3DE0D-C7A2-4A65-89C7-A72EE70518E9}"/>
              </a:ext>
            </a:extLst>
          </p:cNvPr>
          <p:cNvSpPr/>
          <p:nvPr/>
        </p:nvSpPr>
        <p:spPr>
          <a:xfrm>
            <a:off x="394767" y="268553"/>
            <a:ext cx="7203679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tr-TR" altLang="ko-KR" sz="40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SİSTEM ÇALIŞMA VİDEOSU</a:t>
            </a:r>
            <a:endParaRPr lang="en-US" altLang="ko-KR" sz="40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B70D5B2-45E0-2151-D9C1-13B085628337}"/>
              </a:ext>
            </a:extLst>
          </p:cNvPr>
          <p:cNvSpPr txBox="1"/>
          <p:nvPr/>
        </p:nvSpPr>
        <p:spPr>
          <a:xfrm>
            <a:off x="11376212" y="6329083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10/12</a:t>
            </a:r>
          </a:p>
        </p:txBody>
      </p:sp>
      <p:pic>
        <p:nvPicPr>
          <p:cNvPr id="8" name="1">
            <a:hlinkClick r:id="" action="ppaction://media"/>
            <a:extLst>
              <a:ext uri="{FF2B5EF4-FFF2-40B4-BE49-F238E27FC236}">
                <a16:creationId xmlns:a16="http://schemas.microsoft.com/office/drawing/2014/main" id="{14CECB23-5F2F-3F01-9CFA-5E0ABD665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3658" b="23712"/>
          <a:stretch/>
        </p:blipFill>
        <p:spPr>
          <a:xfrm>
            <a:off x="2643687" y="957401"/>
            <a:ext cx="6904626" cy="58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ardrop 34">
            <a:extLst>
              <a:ext uri="{FF2B5EF4-FFF2-40B4-BE49-F238E27FC236}">
                <a16:creationId xmlns:a16="http://schemas.microsoft.com/office/drawing/2014/main" id="{E015E709-C3B8-41AE-9D21-AC1B7C8AD6A3}"/>
              </a:ext>
            </a:extLst>
          </p:cNvPr>
          <p:cNvSpPr/>
          <p:nvPr/>
        </p:nvSpPr>
        <p:spPr>
          <a:xfrm rot="8100000">
            <a:off x="5624318" y="1771875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84881"/>
            <a:ext cx="11573197" cy="724247"/>
          </a:xfrm>
        </p:spPr>
        <p:txBody>
          <a:bodyPr/>
          <a:lstStyle/>
          <a:p>
            <a:r>
              <a:rPr lang="tr-TR" b="1" dirty="0">
                <a:latin typeface="Biome" panose="020B0503030204020804" pitchFamily="34" charset="0"/>
                <a:cs typeface="Biome" panose="020B0503030204020804" pitchFamily="34" charset="0"/>
              </a:rPr>
              <a:t>KAYNAKÇA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pSp>
        <p:nvGrpSpPr>
          <p:cNvPr id="3" name="그룹 44">
            <a:extLst>
              <a:ext uri="{FF2B5EF4-FFF2-40B4-BE49-F238E27FC236}">
                <a16:creationId xmlns:a16="http://schemas.microsoft.com/office/drawing/2014/main" id="{899BAF30-5D76-4B17-B98B-0FEC30ECB8F6}"/>
              </a:ext>
            </a:extLst>
          </p:cNvPr>
          <p:cNvGrpSpPr/>
          <p:nvPr/>
        </p:nvGrpSpPr>
        <p:grpSpPr>
          <a:xfrm flipH="1">
            <a:off x="5909631" y="3947583"/>
            <a:ext cx="3710346" cy="2672527"/>
            <a:chOff x="1016436" y="3876641"/>
            <a:chExt cx="3796962" cy="2734917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4A3283D0-59EF-4FF3-88B4-3E8F3C548897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7766F85-EEBC-4D31-ABBD-C6BBCD15B46D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087F42D-8207-46FF-B41E-DED5377556C8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B594D5A6-6EC4-45AE-BA91-794932972FDA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" name="그룹 18">
            <a:extLst>
              <a:ext uri="{FF2B5EF4-FFF2-40B4-BE49-F238E27FC236}">
                <a16:creationId xmlns:a16="http://schemas.microsoft.com/office/drawing/2014/main" id="{00937421-B4BA-4BEB-A117-908271E0561F}"/>
              </a:ext>
            </a:extLst>
          </p:cNvPr>
          <p:cNvGrpSpPr/>
          <p:nvPr/>
        </p:nvGrpSpPr>
        <p:grpSpPr>
          <a:xfrm>
            <a:off x="2572031" y="3947583"/>
            <a:ext cx="3710346" cy="2672527"/>
            <a:chOff x="1016436" y="3876641"/>
            <a:chExt cx="3796962" cy="273491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BF8DD11-3ADC-40DE-8F3C-57B56376545A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D7C65DD-60E3-45B9-9569-B63AA2762047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05EFFE2-88EF-46A2-AFCA-67F6E15B31DE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5AC61B0-60AC-435C-B3BE-B5D77C5B685D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3" name="Freeform 2">
            <a:extLst>
              <a:ext uri="{FF2B5EF4-FFF2-40B4-BE49-F238E27FC236}">
                <a16:creationId xmlns:a16="http://schemas.microsoft.com/office/drawing/2014/main" id="{A384D170-B2C5-4E9F-95E6-0C52419C4BFF}"/>
              </a:ext>
            </a:extLst>
          </p:cNvPr>
          <p:cNvSpPr/>
          <p:nvPr/>
        </p:nvSpPr>
        <p:spPr>
          <a:xfrm>
            <a:off x="5244107" y="3197900"/>
            <a:ext cx="2016176" cy="3408950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1A128D-968F-4D51-8F58-83E768514D3F}"/>
              </a:ext>
            </a:extLst>
          </p:cNvPr>
          <p:cNvGrpSpPr/>
          <p:nvPr/>
        </p:nvGrpSpPr>
        <p:grpSpPr>
          <a:xfrm>
            <a:off x="8631793" y="3429237"/>
            <a:ext cx="2849416" cy="1306251"/>
            <a:chOff x="803640" y="3362835"/>
            <a:chExt cx="2059657" cy="4295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9BE27F-1D07-4E60-A25D-57B6F68A65F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12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i="0" dirty="0">
                  <a:solidFill>
                    <a:srgbClr val="000000"/>
                  </a:solidFill>
                  <a:effectLst/>
                  <a:latin typeface="+mj-lt"/>
                </a:rPr>
                <a:t>The Art Of Electronics 4nd</a:t>
              </a:r>
              <a:br>
                <a:rPr lang="tr-TR" sz="1200" dirty="0">
                  <a:latin typeface="+mj-lt"/>
                </a:rPr>
              </a:br>
              <a:r>
                <a:rPr lang="tr-TR" sz="1200" i="0" dirty="0">
                  <a:solidFill>
                    <a:srgbClr val="000000"/>
                  </a:solidFill>
                  <a:effectLst/>
                  <a:latin typeface="+mj-lt"/>
                </a:rPr>
                <a:t>CAMBRIDGE</a:t>
              </a:r>
            </a:p>
            <a:p>
              <a:r>
                <a:rPr lang="tr-TR" sz="1200" i="0" dirty="0">
                  <a:solidFill>
                    <a:srgbClr val="000000"/>
                  </a:solidFill>
                  <a:effectLst/>
                  <a:latin typeface="+mj-lt"/>
                </a:rPr>
                <a:t>UNIVERSITY PRESS</a:t>
              </a:r>
              <a:r>
                <a:rPr lang="tr-TR" sz="1200" dirty="0">
                  <a:latin typeface="+mj-lt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12C858-A1FB-404C-9B5A-BE3EF76FB82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12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[4 ]ELEKTRİKSEL PARÇALARIN UYUMLULUKLARI VE DOĞRU SEÇİLMESİ İÇİN REHBER (1994)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AFDB09-D89B-45C8-8985-3F6AE2FACBA4}"/>
              </a:ext>
            </a:extLst>
          </p:cNvPr>
          <p:cNvGrpSpPr/>
          <p:nvPr/>
        </p:nvGrpSpPr>
        <p:grpSpPr>
          <a:xfrm>
            <a:off x="896105" y="3405730"/>
            <a:ext cx="2496106" cy="2055418"/>
            <a:chOff x="803640" y="3362835"/>
            <a:chExt cx="2059657" cy="65926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5C2674-6714-4915-8DC8-020FC9D7656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4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tr-TR" sz="1200" dirty="0">
                  <a:effectLst/>
                  <a:ea typeface="Times New Roman" panose="02020603050405020304" pitchFamily="18" charset="0"/>
                </a:rPr>
                <a:t>https://www.researchgate.net/publication/283166936_PNOMATIK_SISTEMLERDE_KONUM_GERI_BESLEMESI_YAPILARAK_BASINC_AYARLAMASI_ILE_HASSAS_KONUM_KONTROLU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B3A546-FC44-4E55-B616-D86D3D5D198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tr-TR" sz="1200" dirty="0">
                  <a:effectLst/>
                  <a:ea typeface="Times New Roman" panose="02020603050405020304" pitchFamily="18" charset="0"/>
                </a:rPr>
                <a:t>[2] PNÖMATIK SISTEMLERDE KONUM VE BASINÇ AYARLAMASI MAKALESI (2015)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74B9A9-6F5D-4177-A01E-FA899DFE19ED}"/>
              </a:ext>
            </a:extLst>
          </p:cNvPr>
          <p:cNvGrpSpPr/>
          <p:nvPr/>
        </p:nvGrpSpPr>
        <p:grpSpPr>
          <a:xfrm>
            <a:off x="8615959" y="1923578"/>
            <a:ext cx="2849416" cy="2098668"/>
            <a:chOff x="803640" y="3362835"/>
            <a:chExt cx="2059657" cy="6786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E5361C-7ECA-4852-9B40-DAA47FEF91A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tr-TR" sz="1200" dirty="0">
                  <a:effectLst/>
                  <a:ea typeface="Times New Roman" panose="02020603050405020304" pitchFamily="18" charset="0"/>
                </a:rPr>
                <a:t>https://www.youtube.com/watch?v=ohESa9nM4Pg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9E5720-46C8-40D6-B6D9-678BC9C642A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3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tr-TR" sz="1200" dirty="0">
                  <a:effectLst/>
                  <a:ea typeface="Times New Roman" panose="02020603050405020304" pitchFamily="18" charset="0"/>
                </a:rPr>
                <a:t>[3] PNÖMATİK PİSTON BAĞLANTILARI VE ÇALIŞMA PRENSİBİ (2017)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F2E326-902D-4FA5-9FBB-1B08BD665838}"/>
              </a:ext>
            </a:extLst>
          </p:cNvPr>
          <p:cNvGrpSpPr/>
          <p:nvPr/>
        </p:nvGrpSpPr>
        <p:grpSpPr>
          <a:xfrm>
            <a:off x="879100" y="1923578"/>
            <a:ext cx="2969380" cy="1028033"/>
            <a:chOff x="780752" y="3362835"/>
            <a:chExt cx="2082545" cy="10280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C43BC-C3A4-4254-AD81-7401EE521827}"/>
                </a:ext>
              </a:extLst>
            </p:cNvPr>
            <p:cNvSpPr txBox="1"/>
            <p:nvPr/>
          </p:nvSpPr>
          <p:spPr>
            <a:xfrm>
              <a:off x="780752" y="3744537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tr-TR" sz="1200" u="sng" dirty="0">
                  <a:effectLst/>
                  <a:ea typeface="Times New Roman" panose="02020603050405020304" pitchFamily="18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https://www.st.com/en/microcontrollers-microprocessors/stm32f100rb.html</a:t>
              </a:r>
              <a:endParaRPr lang="tr-TR" sz="1200" u="sng" dirty="0">
                <a:effectLst/>
                <a:ea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tr-TR" sz="1200" dirty="0">
                <a:effectLst/>
                <a:ea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762DBD-CAE0-4E59-8D2E-15CA30A16A6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73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tr-TR" sz="1200" dirty="0">
                  <a:effectLst/>
                  <a:ea typeface="Times New Roman" panose="02020603050405020304" pitchFamily="18" charset="0"/>
                </a:rPr>
                <a:t>[1] STM32VLDISCOVERY KART İÇERİK VE DATASHEET (2024) </a:t>
              </a:r>
            </a:p>
          </p:txBody>
        </p:sp>
      </p:grpSp>
      <p:sp>
        <p:nvSpPr>
          <p:cNvPr id="26" name="Rounded Rectangle 1">
            <a:extLst>
              <a:ext uri="{FF2B5EF4-FFF2-40B4-BE49-F238E27FC236}">
                <a16:creationId xmlns:a16="http://schemas.microsoft.com/office/drawing/2014/main" id="{9858FFAC-787F-4BB5-9663-7347BEF08237}"/>
              </a:ext>
            </a:extLst>
          </p:cNvPr>
          <p:cNvSpPr>
            <a:spLocks noChangeAspect="1"/>
          </p:cNvSpPr>
          <p:nvPr/>
        </p:nvSpPr>
        <p:spPr>
          <a:xfrm>
            <a:off x="5927848" y="2062448"/>
            <a:ext cx="342189" cy="343445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Teardrop 26">
            <a:extLst>
              <a:ext uri="{FF2B5EF4-FFF2-40B4-BE49-F238E27FC236}">
                <a16:creationId xmlns:a16="http://schemas.microsoft.com/office/drawing/2014/main" id="{34058E7D-363F-4458-B688-F4014EFA04E8}"/>
              </a:ext>
            </a:extLst>
          </p:cNvPr>
          <p:cNvSpPr/>
          <p:nvPr/>
        </p:nvSpPr>
        <p:spPr>
          <a:xfrm rot="5400000">
            <a:off x="4251959" y="2226777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Teardrop 27">
            <a:extLst>
              <a:ext uri="{FF2B5EF4-FFF2-40B4-BE49-F238E27FC236}">
                <a16:creationId xmlns:a16="http://schemas.microsoft.com/office/drawing/2014/main" id="{76A57D40-59F7-4544-94B3-29726F472C82}"/>
              </a:ext>
            </a:extLst>
          </p:cNvPr>
          <p:cNvSpPr/>
          <p:nvPr/>
        </p:nvSpPr>
        <p:spPr>
          <a:xfrm rot="16200000" flipH="1">
            <a:off x="6990795" y="2226779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70640A3B-3047-43C9-B0B8-256782371757}"/>
              </a:ext>
            </a:extLst>
          </p:cNvPr>
          <p:cNvSpPr/>
          <p:nvPr/>
        </p:nvSpPr>
        <p:spPr>
          <a:xfrm>
            <a:off x="7362830" y="2486753"/>
            <a:ext cx="326821" cy="429298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0" name="Round Same Side Corner Rectangle 7">
            <a:extLst>
              <a:ext uri="{FF2B5EF4-FFF2-40B4-BE49-F238E27FC236}">
                <a16:creationId xmlns:a16="http://schemas.microsoft.com/office/drawing/2014/main" id="{82FBC96D-3C66-49CD-83AE-74067748545E}"/>
              </a:ext>
            </a:extLst>
          </p:cNvPr>
          <p:cNvSpPr>
            <a:spLocks noChangeAspect="1"/>
          </p:cNvSpPr>
          <p:nvPr/>
        </p:nvSpPr>
        <p:spPr>
          <a:xfrm rot="10800000">
            <a:off x="4580246" y="2506696"/>
            <a:ext cx="370408" cy="389413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BD30834C-21E9-4CE2-A755-9039B54178D6}"/>
              </a:ext>
            </a:extLst>
          </p:cNvPr>
          <p:cNvSpPr/>
          <p:nvPr/>
        </p:nvSpPr>
        <p:spPr>
          <a:xfrm rot="2700000">
            <a:off x="3687779" y="3425235"/>
            <a:ext cx="949254" cy="949254"/>
          </a:xfrm>
          <a:prstGeom prst="teardrop">
            <a:avLst>
              <a:gd name="adj" fmla="val 131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F37AA439-073A-4EF1-9CA7-537E672F0559}"/>
              </a:ext>
            </a:extLst>
          </p:cNvPr>
          <p:cNvSpPr/>
          <p:nvPr/>
        </p:nvSpPr>
        <p:spPr>
          <a:xfrm rot="18900000" flipH="1">
            <a:off x="7554974" y="3425235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rapezoid 10">
            <a:extLst>
              <a:ext uri="{FF2B5EF4-FFF2-40B4-BE49-F238E27FC236}">
                <a16:creationId xmlns:a16="http://schemas.microsoft.com/office/drawing/2014/main" id="{7621024D-6D02-410C-8F68-0A1FA229C3F0}"/>
              </a:ext>
            </a:extLst>
          </p:cNvPr>
          <p:cNvSpPr>
            <a:spLocks noChangeAspect="1"/>
          </p:cNvSpPr>
          <p:nvPr/>
        </p:nvSpPr>
        <p:spPr>
          <a:xfrm>
            <a:off x="3994452" y="3716411"/>
            <a:ext cx="367333" cy="366902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ounded Rectangle 12">
            <a:extLst>
              <a:ext uri="{FF2B5EF4-FFF2-40B4-BE49-F238E27FC236}">
                <a16:creationId xmlns:a16="http://schemas.microsoft.com/office/drawing/2014/main" id="{24C17D1E-E814-41E3-98E5-878936847C6D}"/>
              </a:ext>
            </a:extLst>
          </p:cNvPr>
          <p:cNvSpPr>
            <a:spLocks noChangeAspect="1"/>
          </p:cNvSpPr>
          <p:nvPr/>
        </p:nvSpPr>
        <p:spPr>
          <a:xfrm>
            <a:off x="7856437" y="3693505"/>
            <a:ext cx="346330" cy="4127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627A2769-F08C-CF29-E4EE-BE75946813E1}"/>
              </a:ext>
            </a:extLst>
          </p:cNvPr>
          <p:cNvSpPr txBox="1"/>
          <p:nvPr/>
        </p:nvSpPr>
        <p:spPr>
          <a:xfrm>
            <a:off x="11376212" y="6329083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11/12</a:t>
            </a: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3589EA-9A3B-484E-8F97-DF164F010769}"/>
              </a:ext>
            </a:extLst>
          </p:cNvPr>
          <p:cNvSpPr txBox="1"/>
          <p:nvPr/>
        </p:nvSpPr>
        <p:spPr>
          <a:xfrm>
            <a:off x="3238759" y="3905908"/>
            <a:ext cx="571448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60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TEŞEKKÜRLER</a:t>
            </a:r>
            <a:endParaRPr lang="ko-KR" altLang="en-US" sz="60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3A0B51D-4556-55C9-EFD8-BBF48CB570A2}"/>
              </a:ext>
            </a:extLst>
          </p:cNvPr>
          <p:cNvSpPr txBox="1"/>
          <p:nvPr/>
        </p:nvSpPr>
        <p:spPr>
          <a:xfrm>
            <a:off x="5420284" y="5829657"/>
            <a:ext cx="135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11/01/2025</a:t>
            </a:r>
          </a:p>
        </p:txBody>
      </p:sp>
      <p:pic>
        <p:nvPicPr>
          <p:cNvPr id="4" name="Resim 3" descr="metin, yazı tipi, poster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421E6205-2FD4-0B02-BF6E-9B80EC76D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41" y="283549"/>
            <a:ext cx="2917786" cy="19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480646" y="1035809"/>
            <a:ext cx="42283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5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SUNUM İÇERİĞİ</a:t>
            </a:r>
            <a:endParaRPr lang="ko-KR" altLang="en-US" sz="5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EED323-8819-4B26-8745-3881FD751487}"/>
              </a:ext>
            </a:extLst>
          </p:cNvPr>
          <p:cNvGrpSpPr/>
          <p:nvPr/>
        </p:nvGrpSpPr>
        <p:grpSpPr>
          <a:xfrm>
            <a:off x="5441297" y="611572"/>
            <a:ext cx="6270057" cy="3985651"/>
            <a:chOff x="5441297" y="953392"/>
            <a:chExt cx="6270057" cy="39856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825E38-65D5-40C3-98A4-E0811CCA5B28}"/>
                </a:ext>
              </a:extLst>
            </p:cNvPr>
            <p:cNvGrpSpPr/>
            <p:nvPr/>
          </p:nvGrpSpPr>
          <p:grpSpPr>
            <a:xfrm>
              <a:off x="5477037" y="953392"/>
              <a:ext cx="6234317" cy="922730"/>
              <a:chOff x="5477037" y="953392"/>
              <a:chExt cx="6234317" cy="92273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309C710-65A5-4CCD-A4BF-25FD8AC00123}"/>
                  </a:ext>
                </a:extLst>
              </p:cNvPr>
              <p:cNvSpPr/>
              <p:nvPr/>
            </p:nvSpPr>
            <p:spPr>
              <a:xfrm>
                <a:off x="5512777" y="953392"/>
                <a:ext cx="6198577" cy="92273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2B24791-B5DE-445E-8CAB-DECB52678927}"/>
                  </a:ext>
                </a:extLst>
              </p:cNvPr>
              <p:cNvSpPr/>
              <p:nvPr/>
            </p:nvSpPr>
            <p:spPr>
              <a:xfrm>
                <a:off x="5560843" y="1008010"/>
                <a:ext cx="813495" cy="8134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1707C0-B55D-4BF8-9EE6-3AC696A0F2F7}"/>
                  </a:ext>
                </a:extLst>
              </p:cNvPr>
              <p:cNvSpPr txBox="1"/>
              <p:nvPr/>
            </p:nvSpPr>
            <p:spPr>
              <a:xfrm>
                <a:off x="6575881" y="1226505"/>
                <a:ext cx="4661840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tr-TR" altLang="ko-KR" b="1" dirty="0">
                    <a:solidFill>
                      <a:schemeClr val="bg1"/>
                    </a:solidFill>
                    <a:cs typeface="Arial" pitchFamily="34" charset="0"/>
                  </a:rPr>
                  <a:t>Proje Tanıtımı ve Amacı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0A666-0529-4F4E-B33B-4D43961DAE3C}"/>
                  </a:ext>
                </a:extLst>
              </p:cNvPr>
              <p:cNvSpPr txBox="1"/>
              <p:nvPr/>
            </p:nvSpPr>
            <p:spPr>
              <a:xfrm>
                <a:off x="5477037" y="1091592"/>
                <a:ext cx="98110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0D57B1-BE87-4205-9499-621F59894912}"/>
                </a:ext>
              </a:extLst>
            </p:cNvPr>
            <p:cNvGrpSpPr/>
            <p:nvPr/>
          </p:nvGrpSpPr>
          <p:grpSpPr>
            <a:xfrm>
              <a:off x="5477037" y="1964697"/>
              <a:ext cx="6234317" cy="922730"/>
              <a:chOff x="5477037" y="604454"/>
              <a:chExt cx="6234317" cy="92273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004D45C-9EE4-489D-974F-587097288C2D}"/>
                  </a:ext>
                </a:extLst>
              </p:cNvPr>
              <p:cNvSpPr/>
              <p:nvPr/>
            </p:nvSpPr>
            <p:spPr>
              <a:xfrm>
                <a:off x="5512777" y="604454"/>
                <a:ext cx="6198577" cy="92273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6BBF5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B103B71-D6A5-4632-A300-00F747872D2E}"/>
                  </a:ext>
                </a:extLst>
              </p:cNvPr>
              <p:cNvSpPr/>
              <p:nvPr/>
            </p:nvSpPr>
            <p:spPr>
              <a:xfrm>
                <a:off x="5560843" y="659072"/>
                <a:ext cx="813495" cy="8134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15259B-04F5-4BF9-B6F9-DBBAF3BE98A2}"/>
                  </a:ext>
                </a:extLst>
              </p:cNvPr>
              <p:cNvSpPr txBox="1"/>
              <p:nvPr/>
            </p:nvSpPr>
            <p:spPr>
              <a:xfrm>
                <a:off x="6575881" y="881152"/>
                <a:ext cx="4661840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26A58F-B828-47A1-A42A-54BF10866325}"/>
                  </a:ext>
                </a:extLst>
              </p:cNvPr>
              <p:cNvSpPr txBox="1"/>
              <p:nvPr/>
            </p:nvSpPr>
            <p:spPr>
              <a:xfrm>
                <a:off x="5477037" y="742653"/>
                <a:ext cx="98110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rgbClr val="36BBF5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rgbClr val="36BBF5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72C89E8-9288-4245-9DC9-AD1E35EC8621}"/>
                </a:ext>
              </a:extLst>
            </p:cNvPr>
            <p:cNvGrpSpPr/>
            <p:nvPr/>
          </p:nvGrpSpPr>
          <p:grpSpPr>
            <a:xfrm>
              <a:off x="5441297" y="2993756"/>
              <a:ext cx="6234317" cy="922730"/>
              <a:chOff x="5441297" y="273270"/>
              <a:chExt cx="6234317" cy="92273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0AD15EA-F42B-46F9-949C-71B19098AFE2}"/>
                  </a:ext>
                </a:extLst>
              </p:cNvPr>
              <p:cNvSpPr/>
              <p:nvPr/>
            </p:nvSpPr>
            <p:spPr>
              <a:xfrm>
                <a:off x="5477037" y="273270"/>
                <a:ext cx="6198577" cy="922730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997FF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85E135D-1615-493B-801B-3041318CE6AD}"/>
                  </a:ext>
                </a:extLst>
              </p:cNvPr>
              <p:cNvSpPr/>
              <p:nvPr/>
            </p:nvSpPr>
            <p:spPr>
              <a:xfrm>
                <a:off x="5525103" y="327888"/>
                <a:ext cx="813495" cy="8134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2FC76C-7F81-43E5-8759-D3F34046ECDD}"/>
                  </a:ext>
                </a:extLst>
              </p:cNvPr>
              <p:cNvSpPr txBox="1"/>
              <p:nvPr/>
            </p:nvSpPr>
            <p:spPr>
              <a:xfrm>
                <a:off x="6540141" y="553201"/>
                <a:ext cx="4661840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tr-TR" altLang="ko-KR" b="1" dirty="0">
                    <a:solidFill>
                      <a:schemeClr val="bg1"/>
                    </a:solidFill>
                    <a:cs typeface="Arial" pitchFamily="34" charset="0"/>
                  </a:rPr>
                  <a:t>Sistemin Çalışma Algoritması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A2BF12-34FF-483E-A73B-A0FB85589150}"/>
                  </a:ext>
                </a:extLst>
              </p:cNvPr>
              <p:cNvSpPr txBox="1"/>
              <p:nvPr/>
            </p:nvSpPr>
            <p:spPr>
              <a:xfrm>
                <a:off x="5441297" y="411469"/>
                <a:ext cx="98110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rgbClr val="1997FF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rgbClr val="1997FF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59933C-51B9-434E-94B2-268FBC569363}"/>
                </a:ext>
              </a:extLst>
            </p:cNvPr>
            <p:cNvGrpSpPr/>
            <p:nvPr/>
          </p:nvGrpSpPr>
          <p:grpSpPr>
            <a:xfrm>
              <a:off x="5441297" y="2199809"/>
              <a:ext cx="6234317" cy="2739234"/>
              <a:chOff x="5441297" y="-1880919"/>
              <a:chExt cx="6234317" cy="273923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222ED43-CA4B-4F74-862F-7B5169F45D93}"/>
                  </a:ext>
                </a:extLst>
              </p:cNvPr>
              <p:cNvSpPr/>
              <p:nvPr/>
            </p:nvSpPr>
            <p:spPr>
              <a:xfrm>
                <a:off x="5477037" y="-64415"/>
                <a:ext cx="6198577" cy="922730"/>
              </a:xfrm>
              <a:prstGeom prst="roundRect">
                <a:avLst>
                  <a:gd name="adj" fmla="val 50000"/>
                </a:avLst>
              </a:prstGeom>
              <a:solidFill>
                <a:srgbClr val="306AEC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FABFF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C414B09-4CDF-4115-84CF-C7228C0651E9}"/>
                  </a:ext>
                </a:extLst>
              </p:cNvPr>
              <p:cNvSpPr/>
              <p:nvPr/>
            </p:nvSpPr>
            <p:spPr>
              <a:xfrm>
                <a:off x="5525103" y="-9797"/>
                <a:ext cx="813495" cy="8134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92C99C-6C9E-40F0-9D79-5E610BDD9DA4}"/>
                  </a:ext>
                </a:extLst>
              </p:cNvPr>
              <p:cNvSpPr txBox="1"/>
              <p:nvPr/>
            </p:nvSpPr>
            <p:spPr>
              <a:xfrm>
                <a:off x="6540141" y="-1880919"/>
                <a:ext cx="4661840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tr-TR" altLang="ko-KR" b="1" dirty="0">
                    <a:solidFill>
                      <a:schemeClr val="bg1"/>
                    </a:solidFill>
                    <a:cs typeface="Arial" pitchFamily="34" charset="0"/>
                  </a:rPr>
                  <a:t>Sistem Şematiği ve Malzemeler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B0E855-1154-4413-AC26-35F88BF741BD}"/>
                  </a:ext>
                </a:extLst>
              </p:cNvPr>
              <p:cNvSpPr txBox="1"/>
              <p:nvPr/>
            </p:nvSpPr>
            <p:spPr>
              <a:xfrm>
                <a:off x="5441297" y="73785"/>
                <a:ext cx="98110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rgbClr val="3C78E5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rgbClr val="3C78E5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8" name="Rectangle: Rounded Corners 19">
            <a:extLst>
              <a:ext uri="{FF2B5EF4-FFF2-40B4-BE49-F238E27FC236}">
                <a16:creationId xmlns:a16="http://schemas.microsoft.com/office/drawing/2014/main" id="{08D66229-FCBC-5D89-544C-61BB325F8958}"/>
              </a:ext>
            </a:extLst>
          </p:cNvPr>
          <p:cNvSpPr/>
          <p:nvPr/>
        </p:nvSpPr>
        <p:spPr>
          <a:xfrm>
            <a:off x="5512777" y="4690586"/>
            <a:ext cx="6198577" cy="922730"/>
          </a:xfrm>
          <a:prstGeom prst="roundRect">
            <a:avLst>
              <a:gd name="adj" fmla="val 50000"/>
            </a:avLst>
          </a:prstGeom>
          <a:solidFill>
            <a:srgbClr val="004E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C733FA-FBAF-A71A-D95F-3EAF3612A3F3}"/>
              </a:ext>
            </a:extLst>
          </p:cNvPr>
          <p:cNvSpPr/>
          <p:nvPr/>
        </p:nvSpPr>
        <p:spPr>
          <a:xfrm>
            <a:off x="5560843" y="4745204"/>
            <a:ext cx="813495" cy="813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36A7D83A-ECF1-716A-B65C-14C2E7422BC1}"/>
              </a:ext>
            </a:extLst>
          </p:cNvPr>
          <p:cNvSpPr txBox="1"/>
          <p:nvPr/>
        </p:nvSpPr>
        <p:spPr>
          <a:xfrm>
            <a:off x="6575881" y="4965826"/>
            <a:ext cx="4661840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b="1" dirty="0">
                <a:solidFill>
                  <a:schemeClr val="bg1"/>
                </a:solidFill>
                <a:cs typeface="Arial" pitchFamily="34" charset="0"/>
              </a:rPr>
              <a:t>Sistemin Başarı Durumu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C8EA0019-CCCF-BE3A-685F-AD2D7CFB24C4}"/>
              </a:ext>
            </a:extLst>
          </p:cNvPr>
          <p:cNvSpPr txBox="1"/>
          <p:nvPr/>
        </p:nvSpPr>
        <p:spPr>
          <a:xfrm>
            <a:off x="5477037" y="4828785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1967C6"/>
                </a:solidFill>
                <a:cs typeface="Arial" pitchFamily="34" charset="0"/>
              </a:rPr>
              <a:t>0</a:t>
            </a:r>
            <a:r>
              <a:rPr lang="tr-TR" altLang="ko-KR" sz="3600" b="1" dirty="0">
                <a:solidFill>
                  <a:srgbClr val="1967C6"/>
                </a:solidFill>
                <a:cs typeface="Arial" pitchFamily="34" charset="0"/>
              </a:rPr>
              <a:t>5</a:t>
            </a:r>
            <a:endParaRPr lang="ko-KR" altLang="en-US" sz="3600" b="1" dirty="0">
              <a:solidFill>
                <a:srgbClr val="1967C6"/>
              </a:solidFill>
              <a:cs typeface="Arial" pitchFamily="34" charset="0"/>
            </a:endParaRPr>
          </a:p>
        </p:txBody>
      </p:sp>
      <p:sp>
        <p:nvSpPr>
          <p:cNvPr id="62" name="Rectangle: Rounded Corners 19">
            <a:extLst>
              <a:ext uri="{FF2B5EF4-FFF2-40B4-BE49-F238E27FC236}">
                <a16:creationId xmlns:a16="http://schemas.microsoft.com/office/drawing/2014/main" id="{9038113C-F7A5-0FB7-477E-F6F5B652988F}"/>
              </a:ext>
            </a:extLst>
          </p:cNvPr>
          <p:cNvSpPr/>
          <p:nvPr/>
        </p:nvSpPr>
        <p:spPr>
          <a:xfrm>
            <a:off x="5512777" y="5713143"/>
            <a:ext cx="6246098" cy="922730"/>
          </a:xfrm>
          <a:prstGeom prst="roundRect">
            <a:avLst>
              <a:gd name="adj" fmla="val 50000"/>
            </a:avLst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3D64A71-FEE5-ECCF-BDFF-D57B0F08BC65}"/>
              </a:ext>
            </a:extLst>
          </p:cNvPr>
          <p:cNvSpPr/>
          <p:nvPr/>
        </p:nvSpPr>
        <p:spPr>
          <a:xfrm>
            <a:off x="5560842" y="5767761"/>
            <a:ext cx="819732" cy="8134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3910F986-58FE-DADC-CDAC-F11DDE2B5710}"/>
              </a:ext>
            </a:extLst>
          </p:cNvPr>
          <p:cNvSpPr txBox="1"/>
          <p:nvPr/>
        </p:nvSpPr>
        <p:spPr>
          <a:xfrm>
            <a:off x="6575881" y="5964819"/>
            <a:ext cx="4697580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b="1" dirty="0" err="1">
                <a:solidFill>
                  <a:schemeClr val="bg1"/>
                </a:solidFill>
                <a:cs typeface="Arial" pitchFamily="34" charset="0"/>
              </a:rPr>
              <a:t>Kaynakça,Sonuç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22">
            <a:extLst>
              <a:ext uri="{FF2B5EF4-FFF2-40B4-BE49-F238E27FC236}">
                <a16:creationId xmlns:a16="http://schemas.microsoft.com/office/drawing/2014/main" id="{C98FD053-6A01-44C9-4D44-DCEF31362FAD}"/>
              </a:ext>
            </a:extLst>
          </p:cNvPr>
          <p:cNvSpPr txBox="1"/>
          <p:nvPr/>
        </p:nvSpPr>
        <p:spPr>
          <a:xfrm>
            <a:off x="5477037" y="5826321"/>
            <a:ext cx="988628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194984"/>
                </a:solidFill>
                <a:cs typeface="Arial" pitchFamily="34" charset="0"/>
              </a:rPr>
              <a:t>0</a:t>
            </a:r>
            <a:r>
              <a:rPr lang="tr-TR" altLang="ko-KR" sz="3600" b="1" dirty="0">
                <a:solidFill>
                  <a:srgbClr val="194984"/>
                </a:solidFill>
                <a:cs typeface="Arial" pitchFamily="34" charset="0"/>
              </a:rPr>
              <a:t>6</a:t>
            </a:r>
            <a:endParaRPr lang="ko-KR" altLang="en-US" sz="3600" b="1" dirty="0">
              <a:solidFill>
                <a:srgbClr val="194984"/>
              </a:solidFill>
              <a:cs typeface="Arial" pitchFamily="34" charset="0"/>
            </a:endParaRPr>
          </a:p>
        </p:txBody>
      </p:sp>
      <p:sp>
        <p:nvSpPr>
          <p:cNvPr id="66" name="Frame 17">
            <a:extLst>
              <a:ext uri="{FF2B5EF4-FFF2-40B4-BE49-F238E27FC236}">
                <a16:creationId xmlns:a16="http://schemas.microsoft.com/office/drawing/2014/main" id="{43FEBA82-1BE2-BEAF-5DAA-E5EAD67C9ADD}"/>
              </a:ext>
            </a:extLst>
          </p:cNvPr>
          <p:cNvSpPr/>
          <p:nvPr/>
        </p:nvSpPr>
        <p:spPr>
          <a:xfrm>
            <a:off x="10765307" y="81834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8" name="Frame 17">
            <a:extLst>
              <a:ext uri="{FF2B5EF4-FFF2-40B4-BE49-F238E27FC236}">
                <a16:creationId xmlns:a16="http://schemas.microsoft.com/office/drawing/2014/main" id="{DEF3E0BB-0A42-58FF-557A-41F6E2A7890F}"/>
              </a:ext>
            </a:extLst>
          </p:cNvPr>
          <p:cNvSpPr/>
          <p:nvPr/>
        </p:nvSpPr>
        <p:spPr>
          <a:xfrm>
            <a:off x="10769128" y="1782969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9" name="Frame 17">
            <a:extLst>
              <a:ext uri="{FF2B5EF4-FFF2-40B4-BE49-F238E27FC236}">
                <a16:creationId xmlns:a16="http://schemas.microsoft.com/office/drawing/2014/main" id="{407EC684-FCBF-9127-B111-DC7D2C0F7E7F}"/>
              </a:ext>
            </a:extLst>
          </p:cNvPr>
          <p:cNvSpPr/>
          <p:nvPr/>
        </p:nvSpPr>
        <p:spPr>
          <a:xfrm>
            <a:off x="10796368" y="281202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0" name="Frame 17">
            <a:extLst>
              <a:ext uri="{FF2B5EF4-FFF2-40B4-BE49-F238E27FC236}">
                <a16:creationId xmlns:a16="http://schemas.microsoft.com/office/drawing/2014/main" id="{49CD386C-9B2B-AD88-E4BB-3882B3479520}"/>
              </a:ext>
            </a:extLst>
          </p:cNvPr>
          <p:cNvSpPr/>
          <p:nvPr/>
        </p:nvSpPr>
        <p:spPr>
          <a:xfrm>
            <a:off x="10796367" y="3880032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1" name="Frame 17">
            <a:extLst>
              <a:ext uri="{FF2B5EF4-FFF2-40B4-BE49-F238E27FC236}">
                <a16:creationId xmlns:a16="http://schemas.microsoft.com/office/drawing/2014/main" id="{C7744AD9-6ABE-BA7A-CC78-284560112DCE}"/>
              </a:ext>
            </a:extLst>
          </p:cNvPr>
          <p:cNvSpPr/>
          <p:nvPr/>
        </p:nvSpPr>
        <p:spPr>
          <a:xfrm>
            <a:off x="10796366" y="4895515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2" name="Frame 17">
            <a:extLst>
              <a:ext uri="{FF2B5EF4-FFF2-40B4-BE49-F238E27FC236}">
                <a16:creationId xmlns:a16="http://schemas.microsoft.com/office/drawing/2014/main" id="{5AC9DD09-4266-4FF8-3CF5-9EBA4B18AED1}"/>
              </a:ext>
            </a:extLst>
          </p:cNvPr>
          <p:cNvSpPr/>
          <p:nvPr/>
        </p:nvSpPr>
        <p:spPr>
          <a:xfrm>
            <a:off x="10796366" y="5895409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B51BC36-74B4-15F6-F676-2642FF592BFD}"/>
              </a:ext>
            </a:extLst>
          </p:cNvPr>
          <p:cNvSpPr txBox="1"/>
          <p:nvPr/>
        </p:nvSpPr>
        <p:spPr>
          <a:xfrm>
            <a:off x="11578159" y="6408631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2/12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84BFC38-0D46-542A-2079-625A5A878AC0}"/>
              </a:ext>
            </a:extLst>
          </p:cNvPr>
          <p:cNvSpPr txBox="1"/>
          <p:nvPr/>
        </p:nvSpPr>
        <p:spPr>
          <a:xfrm>
            <a:off x="6617403" y="1207309"/>
            <a:ext cx="1922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Esra Karakaya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A05BCBD-3FEC-880B-B7BE-108454D4ED7C}"/>
              </a:ext>
            </a:extLst>
          </p:cNvPr>
          <p:cNvSpPr txBox="1"/>
          <p:nvPr/>
        </p:nvSpPr>
        <p:spPr>
          <a:xfrm>
            <a:off x="6583189" y="6211636"/>
            <a:ext cx="1922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Esra Karakaya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BB4A36FF-FA82-9941-C13B-57202A677A0F}"/>
              </a:ext>
            </a:extLst>
          </p:cNvPr>
          <p:cNvSpPr txBox="1"/>
          <p:nvPr/>
        </p:nvSpPr>
        <p:spPr>
          <a:xfrm>
            <a:off x="6634064" y="2240914"/>
            <a:ext cx="2500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Mustafa Usta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3CCCC032-50E2-1127-52F0-7E111BA714C8}"/>
              </a:ext>
            </a:extLst>
          </p:cNvPr>
          <p:cNvSpPr txBox="1"/>
          <p:nvPr/>
        </p:nvSpPr>
        <p:spPr>
          <a:xfrm>
            <a:off x="6655833" y="3251730"/>
            <a:ext cx="2500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Mustafa Usta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CB20F741-5ED7-9BFE-DE66-59177D8B411C}"/>
              </a:ext>
            </a:extLst>
          </p:cNvPr>
          <p:cNvSpPr txBox="1"/>
          <p:nvPr/>
        </p:nvSpPr>
        <p:spPr>
          <a:xfrm>
            <a:off x="6646502" y="5274049"/>
            <a:ext cx="328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Abdullah Dikici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35E87803-868F-D92E-E53E-1C37C834B1A2}"/>
              </a:ext>
            </a:extLst>
          </p:cNvPr>
          <p:cNvSpPr txBox="1"/>
          <p:nvPr/>
        </p:nvSpPr>
        <p:spPr>
          <a:xfrm>
            <a:off x="6611549" y="3911993"/>
            <a:ext cx="4661840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r-TR" altLang="ko-KR" b="1" dirty="0">
                <a:solidFill>
                  <a:schemeClr val="bg1"/>
                </a:solidFill>
                <a:cs typeface="Arial" pitchFamily="34" charset="0"/>
              </a:rPr>
              <a:t>Sistemin Kodları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5C254C28-3D90-C41F-A800-AC80C8647AEB}"/>
              </a:ext>
            </a:extLst>
          </p:cNvPr>
          <p:cNvSpPr txBox="1"/>
          <p:nvPr/>
        </p:nvSpPr>
        <p:spPr>
          <a:xfrm>
            <a:off x="6691897" y="4298038"/>
            <a:ext cx="3281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Abdullah Dikici</a:t>
            </a:r>
            <a:endParaRPr lang="LID4096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49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7A8116B2-28F4-8AF1-1855-CDA784539B7D}"/>
              </a:ext>
            </a:extLst>
          </p:cNvPr>
          <p:cNvSpPr txBox="1"/>
          <p:nvPr/>
        </p:nvSpPr>
        <p:spPr>
          <a:xfrm>
            <a:off x="869577" y="620415"/>
            <a:ext cx="987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PROJE</a:t>
            </a:r>
            <a:r>
              <a:rPr lang="tr-TR" sz="36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 TANIMI VE AMACI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EA6B7B0-472E-A9C7-F4FC-6BBF02FE4270}"/>
              </a:ext>
            </a:extLst>
          </p:cNvPr>
          <p:cNvSpPr txBox="1"/>
          <p:nvPr/>
        </p:nvSpPr>
        <p:spPr>
          <a:xfrm>
            <a:off x="779929" y="1963270"/>
            <a:ext cx="104349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Projede STM32 kullanılarak bir pnömatik piston kontrolü sağlanmaktadır. Amaç pnömatik pistonlu bir oyun kontrol cihazı yapmaktır.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Bu sistem ile </a:t>
            </a:r>
            <a:r>
              <a:rPr lang="tr-TR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bilgisayarda oyun oynayan oyunculara gerçekçi bir oyun deneyimi sunulabilmektedir.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Proje savaş oyunlarındaki silah tepmesini ve flaş bombasını kullanıcıya gerçekçi bir deneyimle aktarmaktadır ve s</a:t>
            </a:r>
            <a:r>
              <a:rPr lang="tr-TR" sz="2000" dirty="0">
                <a:solidFill>
                  <a:schemeClr val="bg1"/>
                </a:solidFill>
              </a:rPr>
              <a:t>avaş oyununda geri bildirim özelliklerini artırmayı amaçlamaktadır.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Silah tepmesini simüle etmek için bir piston hareket eder ve flaş bombası patladığında, ışık sensörü tetiklenerek oyuncunun ekranındaki LED şeridi aktive eder.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Bu proje, özellikle savaş simülasyonu oyunları için tasarlanmıştır. Ancak, benzer gerçekçi feedback özellikleri isteyen farklı türde oyunlar veya simülasyonlar için de uyarlanabilir. </a:t>
            </a:r>
          </a:p>
        </p:txBody>
      </p:sp>
      <p:sp>
        <p:nvSpPr>
          <p:cNvPr id="4" name="Parallelogram 30">
            <a:extLst>
              <a:ext uri="{FF2B5EF4-FFF2-40B4-BE49-F238E27FC236}">
                <a16:creationId xmlns:a16="http://schemas.microsoft.com/office/drawing/2014/main" id="{93B7477D-39FA-47EB-9935-398A6C77E4D8}"/>
              </a:ext>
            </a:extLst>
          </p:cNvPr>
          <p:cNvSpPr/>
          <p:nvPr/>
        </p:nvSpPr>
        <p:spPr>
          <a:xfrm flipH="1">
            <a:off x="10861236" y="68545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CF7C9B7-2D5F-EEBA-ACBB-9376F2998015}"/>
              </a:ext>
            </a:extLst>
          </p:cNvPr>
          <p:cNvSpPr txBox="1"/>
          <p:nvPr/>
        </p:nvSpPr>
        <p:spPr>
          <a:xfrm>
            <a:off x="11376212" y="6329083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632" y="424836"/>
            <a:ext cx="11573197" cy="724247"/>
          </a:xfrm>
        </p:spPr>
        <p:txBody>
          <a:bodyPr/>
          <a:lstStyle/>
          <a:p>
            <a:r>
              <a:rPr lang="tr-TR" sz="4000" b="1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KULLANILAN</a:t>
            </a:r>
            <a:r>
              <a:rPr lang="tr-TR" sz="4000" b="1" dirty="0">
                <a:latin typeface="Biome" panose="020B0503030204020804" pitchFamily="34" charset="0"/>
                <a:cs typeface="Biome" panose="020B0503030204020804" pitchFamily="34" charset="0"/>
              </a:rPr>
              <a:t> MALZEMELER</a:t>
            </a:r>
            <a:endParaRPr lang="en-US" sz="4000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EEAC0383-CA1B-48E3-B4C4-92C6B3BC5A3C}"/>
              </a:ext>
            </a:extLst>
          </p:cNvPr>
          <p:cNvGrpSpPr/>
          <p:nvPr/>
        </p:nvGrpSpPr>
        <p:grpSpPr>
          <a:xfrm>
            <a:off x="919232" y="1809558"/>
            <a:ext cx="10353535" cy="4241738"/>
            <a:chOff x="2589913" y="1492745"/>
            <a:chExt cx="6748694" cy="4724756"/>
          </a:xfrm>
        </p:grpSpPr>
        <p:sp>
          <p:nvSpPr>
            <p:cNvPr id="4" name="Round Single Corner Rectangle 4">
              <a:extLst>
                <a:ext uri="{FF2B5EF4-FFF2-40B4-BE49-F238E27FC236}">
                  <a16:creationId xmlns:a16="http://schemas.microsoft.com/office/drawing/2014/main" id="{437F108B-74EC-4197-B93D-65C561B6A780}"/>
                </a:ext>
              </a:extLst>
            </p:cNvPr>
            <p:cNvSpPr/>
            <p:nvPr/>
          </p:nvSpPr>
          <p:spPr>
            <a:xfrm>
              <a:off x="6006478" y="1492745"/>
              <a:ext cx="3332129" cy="2285667"/>
            </a:xfrm>
            <a:prstGeom prst="round1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Round Single Corner Rectangle 9">
              <a:extLst>
                <a:ext uri="{FF2B5EF4-FFF2-40B4-BE49-F238E27FC236}">
                  <a16:creationId xmlns:a16="http://schemas.microsoft.com/office/drawing/2014/main" id="{A4E924D4-D3E1-4BB0-AB1E-7CEE5BF6ABF6}"/>
                </a:ext>
              </a:extLst>
            </p:cNvPr>
            <p:cNvSpPr/>
            <p:nvPr/>
          </p:nvSpPr>
          <p:spPr>
            <a:xfrm rot="10800000">
              <a:off x="2589914" y="3931834"/>
              <a:ext cx="3332129" cy="2285667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Round Single Corner Rectangle 10">
              <a:extLst>
                <a:ext uri="{FF2B5EF4-FFF2-40B4-BE49-F238E27FC236}">
                  <a16:creationId xmlns:a16="http://schemas.microsoft.com/office/drawing/2014/main" id="{0E6C550A-98BD-4B2E-B04B-03F04CB3E81E}"/>
                </a:ext>
              </a:extLst>
            </p:cNvPr>
            <p:cNvSpPr/>
            <p:nvPr/>
          </p:nvSpPr>
          <p:spPr>
            <a:xfrm flipH="1">
              <a:off x="2589913" y="1492745"/>
              <a:ext cx="3332129" cy="2285667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7" name="Round Single Corner Rectangle 11">
              <a:extLst>
                <a:ext uri="{FF2B5EF4-FFF2-40B4-BE49-F238E27FC236}">
                  <a16:creationId xmlns:a16="http://schemas.microsoft.com/office/drawing/2014/main" id="{34437AB8-DCB9-4B41-9CD2-0E55921B9BA7}"/>
                </a:ext>
              </a:extLst>
            </p:cNvPr>
            <p:cNvSpPr/>
            <p:nvPr/>
          </p:nvSpPr>
          <p:spPr>
            <a:xfrm rot="10800000" flipH="1">
              <a:off x="6006478" y="3931834"/>
              <a:ext cx="3332129" cy="2285667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BF2CCE9A-AD3E-44D7-9C83-536E619E4948}"/>
              </a:ext>
            </a:extLst>
          </p:cNvPr>
          <p:cNvSpPr/>
          <p:nvPr/>
        </p:nvSpPr>
        <p:spPr>
          <a:xfrm>
            <a:off x="1002674" y="191771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47DDDF-04EB-4D69-BF4A-ED71B427F072}"/>
              </a:ext>
            </a:extLst>
          </p:cNvPr>
          <p:cNvSpPr/>
          <p:nvPr/>
        </p:nvSpPr>
        <p:spPr>
          <a:xfrm>
            <a:off x="10459446" y="191771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E8F775-B70B-47DE-9D94-BE617C94CCD2}"/>
              </a:ext>
            </a:extLst>
          </p:cNvPr>
          <p:cNvSpPr/>
          <p:nvPr/>
        </p:nvSpPr>
        <p:spPr>
          <a:xfrm>
            <a:off x="10459446" y="523299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C55354-B625-4D0D-A989-D2A0A8967758}"/>
              </a:ext>
            </a:extLst>
          </p:cNvPr>
          <p:cNvSpPr/>
          <p:nvPr/>
        </p:nvSpPr>
        <p:spPr>
          <a:xfrm>
            <a:off x="1002674" y="523299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B609AD8B-7F15-C2A2-1408-9B03E8AF7FF7}"/>
              </a:ext>
            </a:extLst>
          </p:cNvPr>
          <p:cNvSpPr txBox="1"/>
          <p:nvPr/>
        </p:nvSpPr>
        <p:spPr>
          <a:xfrm>
            <a:off x="6642946" y="4410635"/>
            <a:ext cx="3434345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tr-TR" sz="1800" u="none" strike="noStrike" dirty="0">
                <a:effectLst/>
                <a:ea typeface="Times New Roman" panose="02020603050405020304" pitchFamily="18" charset="0"/>
              </a:rPr>
              <a:t>PNÖMATİK PİSTON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tr-TR" sz="1800" u="none" strike="noStrike" dirty="0">
                <a:effectLst/>
                <a:ea typeface="Times New Roman" panose="02020603050405020304" pitchFamily="18" charset="0"/>
              </a:rPr>
              <a:t>PNÖMATİK </a:t>
            </a:r>
            <a:r>
              <a:rPr lang="tr-TR" dirty="0">
                <a:ea typeface="Times New Roman" panose="02020603050405020304" pitchFamily="18" charset="0"/>
              </a:rPr>
              <a:t>ARAÇLAR</a:t>
            </a:r>
            <a:r>
              <a:rPr lang="tr-TR" sz="1800" u="none" strike="noStrike" dirty="0">
                <a:effectLst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4F6A549F-553B-67B6-3286-B67DA0D3C46A}"/>
              </a:ext>
            </a:extLst>
          </p:cNvPr>
          <p:cNvSpPr txBox="1"/>
          <p:nvPr/>
        </p:nvSpPr>
        <p:spPr>
          <a:xfrm>
            <a:off x="1860437" y="2360398"/>
            <a:ext cx="417646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tr-TR" sz="1800" u="none" strike="noStrike" dirty="0">
                <a:effectLst/>
                <a:ea typeface="Times New Roman" panose="02020603050405020304" pitchFamily="18" charset="0"/>
              </a:rPr>
              <a:t>STM32407VGT6 DISCOVERY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tr-TR" sz="1800" u="none" strike="noStrike" dirty="0">
                <a:effectLst/>
                <a:ea typeface="Times New Roman" panose="02020603050405020304" pitchFamily="18" charset="0"/>
              </a:rPr>
              <a:t>LDR, BUTON, ŞERİT LED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0495B9F-FCB1-12D3-F43D-A4939EB6C033}"/>
              </a:ext>
            </a:extLst>
          </p:cNvPr>
          <p:cNvSpPr txBox="1"/>
          <p:nvPr/>
        </p:nvSpPr>
        <p:spPr>
          <a:xfrm>
            <a:off x="1897764" y="4392702"/>
            <a:ext cx="4303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tr-TR" sz="1800" u="none" strike="noStrike" dirty="0">
                <a:effectLst/>
                <a:ea typeface="Times New Roman" panose="02020603050405020304" pitchFamily="18" charset="0"/>
              </a:rPr>
              <a:t>5V 2 KANALLI RÖLE MODÜLÜ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tr-TR" sz="1800" u="none" strike="noStrike" dirty="0">
                <a:effectLst/>
                <a:ea typeface="Times New Roman" panose="02020603050405020304" pitchFamily="18" charset="0"/>
              </a:rPr>
              <a:t>DC-DC B</a:t>
            </a:r>
            <a:r>
              <a:rPr lang="tr-TR" dirty="0">
                <a:ea typeface="Times New Roman" panose="02020603050405020304" pitchFamily="18" charset="0"/>
              </a:rPr>
              <a:t>OOST</a:t>
            </a:r>
            <a:r>
              <a:rPr lang="tr-TR" sz="1800" u="none" strike="noStrike" dirty="0">
                <a:effectLst/>
                <a:ea typeface="Times New Roman" panose="02020603050405020304" pitchFamily="18" charset="0"/>
              </a:rPr>
              <a:t> YÜKSELTİCİ</a:t>
            </a:r>
          </a:p>
          <a:p>
            <a:endParaRPr lang="tr-TR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5A64629A-F632-BFF0-A18D-F12453BA7C17}"/>
              </a:ext>
            </a:extLst>
          </p:cNvPr>
          <p:cNvSpPr txBox="1"/>
          <p:nvPr/>
        </p:nvSpPr>
        <p:spPr>
          <a:xfrm>
            <a:off x="6642946" y="2388388"/>
            <a:ext cx="3298913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tr-TR" sz="1800" u="none" strike="noStrike" dirty="0">
                <a:effectLst/>
                <a:ea typeface="Times New Roman" panose="02020603050405020304" pitchFamily="18" charset="0"/>
              </a:rPr>
              <a:t>5 V GÜÇ KAYNAĞI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●"/>
            </a:pPr>
            <a:r>
              <a:rPr lang="tr-TR" dirty="0">
                <a:ea typeface="Times New Roman" panose="02020603050405020304" pitchFamily="18" charset="0"/>
              </a:rPr>
              <a:t>MÜNFERİT DİRENÇLER</a:t>
            </a:r>
            <a:endParaRPr lang="tr-TR" sz="1800" u="none" strike="noStrike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1A35040E-374D-B17D-4C03-A0CAE1120D5B}"/>
              </a:ext>
            </a:extLst>
          </p:cNvPr>
          <p:cNvSpPr/>
          <p:nvPr/>
        </p:nvSpPr>
        <p:spPr>
          <a:xfrm>
            <a:off x="10587239" y="524903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C633423-1DB5-6D76-3763-9E78451F172D}"/>
              </a:ext>
            </a:extLst>
          </p:cNvPr>
          <p:cNvSpPr txBox="1"/>
          <p:nvPr/>
        </p:nvSpPr>
        <p:spPr>
          <a:xfrm>
            <a:off x="11376212" y="6329083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3758B26-52A5-06DB-F49B-6E895A32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1" y="-73871"/>
            <a:ext cx="12272682" cy="1083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9CC805-AC27-43CE-A32F-45D718940C44}"/>
              </a:ext>
            </a:extLst>
          </p:cNvPr>
          <p:cNvSpPr txBox="1"/>
          <p:nvPr/>
        </p:nvSpPr>
        <p:spPr>
          <a:xfrm flipH="1">
            <a:off x="90542" y="144724"/>
            <a:ext cx="882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3600" b="1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SİSTEMİN </a:t>
            </a:r>
            <a:r>
              <a:rPr lang="tr-TR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ÇALIŞMA ALGORİTMASI</a:t>
            </a:r>
            <a:endParaRPr lang="en-US" altLang="ko-KR" sz="3600" b="1" dirty="0">
              <a:solidFill>
                <a:schemeClr val="tx1">
                  <a:lumMod val="95000"/>
                  <a:lumOff val="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6" name="image8.png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AE463B65-2FBF-F881-8468-BA7AA2130C33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2272" y="1174377"/>
            <a:ext cx="9447455" cy="5298031"/>
          </a:xfrm>
          <a:prstGeom prst="roundRect">
            <a:avLst>
              <a:gd name="adj" fmla="val 2931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89EAC25-132F-976A-35C6-7BB3F7B8317F}"/>
              </a:ext>
            </a:extLst>
          </p:cNvPr>
          <p:cNvSpPr txBox="1"/>
          <p:nvPr/>
        </p:nvSpPr>
        <p:spPr>
          <a:xfrm>
            <a:off x="11376212" y="6329083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ABB33-986A-4C50-B493-00245E314541}"/>
              </a:ext>
            </a:extLst>
          </p:cNvPr>
          <p:cNvSpPr txBox="1"/>
          <p:nvPr/>
        </p:nvSpPr>
        <p:spPr>
          <a:xfrm>
            <a:off x="789360" y="207554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MODEL</a:t>
            </a:r>
            <a:r>
              <a:rPr lang="en-US" sz="4000" b="1" kern="1200" dirty="0">
                <a:solidFill>
                  <a:srgbClr val="FFFFFF"/>
                </a:solidFill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 </a:t>
            </a:r>
            <a:r>
              <a:rPr lang="en-US" sz="4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DEVRE ÇİZİMİ</a:t>
            </a:r>
            <a:endParaRPr lang="en-US" altLang="ko-KR" sz="4000" b="1" kern="1200" dirty="0">
              <a:solidFill>
                <a:schemeClr val="tx1">
                  <a:lumMod val="95000"/>
                  <a:lumOff val="5000"/>
                </a:schemeClr>
              </a:solidFill>
              <a:latin typeface="Biome" panose="020B0503030204020804" pitchFamily="34" charset="0"/>
              <a:ea typeface="+mj-ea"/>
              <a:cs typeface="Biome" panose="020B0503030204020804" pitchFamily="34" charset="0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739EAE0-482F-C948-7661-116D52AC790C}"/>
              </a:ext>
            </a:extLst>
          </p:cNvPr>
          <p:cNvSpPr txBox="1"/>
          <p:nvPr/>
        </p:nvSpPr>
        <p:spPr>
          <a:xfrm>
            <a:off x="11376212" y="6329083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7/12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413DEF9-A5BC-4FEE-C35C-D8AE2FAF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39" y="1650364"/>
            <a:ext cx="8712029" cy="5000082"/>
          </a:xfrm>
          <a:prstGeom prst="rect">
            <a:avLst/>
          </a:prstGeom>
        </p:spPr>
      </p:pic>
      <p:sp>
        <p:nvSpPr>
          <p:cNvPr id="6" name="Çerçeve 5">
            <a:extLst>
              <a:ext uri="{FF2B5EF4-FFF2-40B4-BE49-F238E27FC236}">
                <a16:creationId xmlns:a16="http://schemas.microsoft.com/office/drawing/2014/main" id="{104B6032-D22F-59BC-F57D-3C264E19427C}"/>
              </a:ext>
            </a:extLst>
          </p:cNvPr>
          <p:cNvSpPr/>
          <p:nvPr/>
        </p:nvSpPr>
        <p:spPr>
          <a:xfrm>
            <a:off x="1582639" y="1650364"/>
            <a:ext cx="8712029" cy="5048051"/>
          </a:xfrm>
          <a:prstGeom prst="frame">
            <a:avLst>
              <a:gd name="adj1" fmla="val 8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EC1A9-8ED2-DC35-5132-2D90D7003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07DE4C6-B272-0C42-56E9-0C85172B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1" y="-73872"/>
            <a:ext cx="12272682" cy="1440709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97E90FA0-C647-C3BC-D775-BD77BA9F11B0}"/>
              </a:ext>
            </a:extLst>
          </p:cNvPr>
          <p:cNvSpPr txBox="1"/>
          <p:nvPr/>
        </p:nvSpPr>
        <p:spPr>
          <a:xfrm>
            <a:off x="564322" y="136072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PROJE KOD </a:t>
            </a:r>
            <a:r>
              <a:rPr lang="tr-TR" altLang="ko-KR" sz="3600" b="1" dirty="0">
                <a:latin typeface="Biome" panose="020B0503030204020804" pitchFamily="34" charset="0"/>
                <a:ea typeface="+mj-ea"/>
                <a:cs typeface="Biome" panose="020B0503030204020804" pitchFamily="34" charset="0"/>
              </a:rPr>
              <a:t>ve İŞLEMLERİ</a:t>
            </a:r>
            <a:endParaRPr lang="en-US" altLang="ko-KR" sz="3600" b="1" kern="1200" dirty="0">
              <a:latin typeface="Biome" panose="020B0503030204020804" pitchFamily="34" charset="0"/>
              <a:ea typeface="+mj-ea"/>
              <a:cs typeface="Biome" panose="020B0503030204020804" pitchFamily="34" charset="0"/>
            </a:endParaRP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B9797AE2-6790-B1D2-58C0-0495542743E3}"/>
              </a:ext>
            </a:extLst>
          </p:cNvPr>
          <p:cNvSpPr txBox="1"/>
          <p:nvPr/>
        </p:nvSpPr>
        <p:spPr>
          <a:xfrm>
            <a:off x="11394141" y="6454588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8/12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80261F8-C700-CE10-9688-D07DF555D6BC}"/>
              </a:ext>
            </a:extLst>
          </p:cNvPr>
          <p:cNvSpPr txBox="1"/>
          <p:nvPr/>
        </p:nvSpPr>
        <p:spPr>
          <a:xfrm>
            <a:off x="564322" y="1891711"/>
            <a:ext cx="101005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r-TR" sz="1600" dirty="0"/>
          </a:p>
          <a:p>
            <a:endParaRPr lang="tr-TR" sz="1600" dirty="0"/>
          </a:p>
          <a:p>
            <a:r>
              <a:rPr lang="tr-TR" sz="1600" b="1" dirty="0"/>
              <a:t>1. Başlangıç Yapılandırmaları</a:t>
            </a:r>
          </a:p>
          <a:p>
            <a:r>
              <a:rPr lang="tr-TR" sz="1600" dirty="0"/>
              <a:t>- GPIO </a:t>
            </a:r>
            <a:r>
              <a:rPr lang="tr-TR" sz="1600"/>
              <a:t>pin yapılandırmaları(PA1-PD1-PD12-PD13)</a:t>
            </a:r>
            <a:endParaRPr lang="tr-TR" sz="1600" dirty="0"/>
          </a:p>
          <a:p>
            <a:r>
              <a:rPr lang="tr-TR" sz="1600" dirty="0"/>
              <a:t>- ADC (Analog-Dijital Dönüştürücü) başlatma</a:t>
            </a:r>
          </a:p>
          <a:p>
            <a:r>
              <a:rPr lang="tr-TR" sz="1600" dirty="0"/>
              <a:t>- LED ve buton pinlerinin tanımlanması</a:t>
            </a:r>
          </a:p>
          <a:p>
            <a:endParaRPr lang="tr-TR" sz="1600" dirty="0"/>
          </a:p>
          <a:p>
            <a:r>
              <a:rPr lang="tr-TR" sz="1600" b="1" dirty="0"/>
              <a:t>2. Değişken Tanımlamaları</a:t>
            </a:r>
          </a:p>
          <a:p>
            <a:r>
              <a:rPr lang="tr-TR" sz="1600" dirty="0"/>
              <a:t>- Zaman takibi için 32-bitlik değişken</a:t>
            </a:r>
          </a:p>
          <a:p>
            <a:r>
              <a:rPr lang="tr-TR" sz="1600" dirty="0"/>
              <a:t>- Durum kontrolleri için 8-bitlik değişken</a:t>
            </a:r>
          </a:p>
          <a:p>
            <a:r>
              <a:rPr lang="tr-TR" sz="1600" dirty="0"/>
              <a:t>- ADC değerleri için veri değişkenleri</a:t>
            </a:r>
          </a:p>
          <a:p>
            <a:endParaRPr lang="tr-TR" sz="16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E2E7F11-C013-91BB-33AE-1B4D982A8067}"/>
              </a:ext>
            </a:extLst>
          </p:cNvPr>
          <p:cNvSpPr txBox="1"/>
          <p:nvPr/>
        </p:nvSpPr>
        <p:spPr>
          <a:xfrm>
            <a:off x="6046244" y="1912731"/>
            <a:ext cx="61348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r-TR" sz="1600" dirty="0"/>
          </a:p>
          <a:p>
            <a:endParaRPr lang="tr-TR" sz="1600" dirty="0"/>
          </a:p>
          <a:p>
            <a:r>
              <a:rPr lang="tr-TR" sz="1600" b="1" dirty="0"/>
              <a:t>3. Ana Program Döngüsü</a:t>
            </a:r>
          </a:p>
          <a:p>
            <a:r>
              <a:rPr lang="tr-TR" sz="1600" dirty="0"/>
              <a:t>- Buton ile </a:t>
            </a:r>
            <a:r>
              <a:rPr lang="tr-TR" sz="1600" dirty="0" err="1"/>
              <a:t>pnömatik</a:t>
            </a:r>
            <a:r>
              <a:rPr lang="tr-TR" sz="1600" dirty="0"/>
              <a:t> kontrolü </a:t>
            </a:r>
          </a:p>
          <a:p>
            <a:r>
              <a:rPr lang="tr-TR" sz="1600" dirty="0"/>
              <a:t>- LDR sensör değeri okuma</a:t>
            </a:r>
          </a:p>
          <a:p>
            <a:r>
              <a:rPr lang="tr-TR" sz="1600" dirty="0"/>
              <a:t>- LED kontrolü</a:t>
            </a:r>
          </a:p>
          <a:p>
            <a:endParaRPr lang="tr-TR" sz="1600" dirty="0"/>
          </a:p>
          <a:p>
            <a:endParaRPr lang="tr-TR" sz="1600" b="1" dirty="0"/>
          </a:p>
          <a:p>
            <a:r>
              <a:rPr lang="tr-TR" sz="1600" b="1" dirty="0"/>
              <a:t>4. Zamanlama Yönetimi</a:t>
            </a:r>
          </a:p>
          <a:p>
            <a:r>
              <a:rPr lang="tr-TR" sz="1600" dirty="0"/>
              <a:t>- LDR: 1.5 saniye açık kalma süresi</a:t>
            </a:r>
          </a:p>
          <a:p>
            <a:r>
              <a:rPr lang="tr-TR" sz="1600" dirty="0"/>
              <a:t>- ADC okuma: Her 50ms'de bir</a:t>
            </a:r>
          </a:p>
          <a:p>
            <a:endParaRPr lang="tr-TR" sz="1600" dirty="0"/>
          </a:p>
        </p:txBody>
      </p:sp>
      <p:sp>
        <p:nvSpPr>
          <p:cNvPr id="9" name="Parallelogram 30">
            <a:extLst>
              <a:ext uri="{FF2B5EF4-FFF2-40B4-BE49-F238E27FC236}">
                <a16:creationId xmlns:a16="http://schemas.microsoft.com/office/drawing/2014/main" id="{47871B1F-1ACD-842C-2074-ECDB69B22BE8}"/>
              </a:ext>
            </a:extLst>
          </p:cNvPr>
          <p:cNvSpPr/>
          <p:nvPr/>
        </p:nvSpPr>
        <p:spPr>
          <a:xfrm flipH="1">
            <a:off x="10861236" y="383957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79529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FCFD"/>
            </a:gs>
            <a:gs pos="100000">
              <a:srgbClr val="069EA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939F7A-253F-5DCA-3C78-B018194D8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135E75D5-0B3C-DE72-58C9-A4B6F98C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1" y="-73872"/>
            <a:ext cx="12272682" cy="1440709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BE0065FF-63C2-12B2-9EB1-938CAB8401DF}"/>
              </a:ext>
            </a:extLst>
          </p:cNvPr>
          <p:cNvSpPr txBox="1"/>
          <p:nvPr/>
        </p:nvSpPr>
        <p:spPr>
          <a:xfrm>
            <a:off x="982131" y="345237"/>
            <a:ext cx="987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>
                    <a:lumMod val="9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PROJE</a:t>
            </a:r>
            <a:r>
              <a:rPr lang="tr-TR" sz="36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tr-T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BAŞARI DURUMU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D5A9743-E8B9-6D62-EF1C-A354DCF818DE}"/>
              </a:ext>
            </a:extLst>
          </p:cNvPr>
          <p:cNvSpPr txBox="1"/>
          <p:nvPr/>
        </p:nvSpPr>
        <p:spPr>
          <a:xfrm>
            <a:off x="779929" y="1963270"/>
            <a:ext cx="104349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Proje grup üyeleri tarafından belirlenen süreç içerisinde proje öneri formunda belirtilen sistem gereksinimleri karşılanacak seviyede tamamlanmış olup proje başarıya ulaştırılmıştır.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Bu süreç içerisinde projeyi gerçekleştirirken derste öğrenilen teorik bilgiye ek olarak sınıfta gerçekleştirilen </a:t>
            </a:r>
            <a:r>
              <a:rPr lang="tr-TR" sz="2000" dirty="0" err="1">
                <a:solidFill>
                  <a:schemeClr val="bg1"/>
                </a:solidFill>
              </a:rPr>
              <a:t>lablar</a:t>
            </a:r>
            <a:r>
              <a:rPr lang="tr-TR" sz="2000" dirty="0">
                <a:solidFill>
                  <a:schemeClr val="bg1"/>
                </a:solidFill>
              </a:rPr>
              <a:t> içerisinde verilen görevler ile  pratik bilgilerden de faydalanılmış olup gömülü sistem kavramının ve STM32 kartının temel çalışma prensipleri ve temel mantığı projeyi gerçekleştirirken kavranmıştır.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Projenin yapım sürecinde grup üyeleri projenin farklı kısımlarını tamamlayarak farklı bilgi ve tecrübeler elde etmiş ve bunları harmanlayarak ortaya inovatif, farklı ve özgün bir proje gerçekleştirilmiştir.</a:t>
            </a:r>
          </a:p>
        </p:txBody>
      </p:sp>
      <p:sp>
        <p:nvSpPr>
          <p:cNvPr id="4" name="Parallelogram 30">
            <a:extLst>
              <a:ext uri="{FF2B5EF4-FFF2-40B4-BE49-F238E27FC236}">
                <a16:creationId xmlns:a16="http://schemas.microsoft.com/office/drawing/2014/main" id="{CD6A7309-5737-EC47-E039-E65D614ED5C4}"/>
              </a:ext>
            </a:extLst>
          </p:cNvPr>
          <p:cNvSpPr/>
          <p:nvPr/>
        </p:nvSpPr>
        <p:spPr>
          <a:xfrm flipH="1">
            <a:off x="10861236" y="429982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CFA7E9F-552E-BEB7-3A1C-F0F75623FD27}"/>
              </a:ext>
            </a:extLst>
          </p:cNvPr>
          <p:cNvSpPr txBox="1"/>
          <p:nvPr/>
        </p:nvSpPr>
        <p:spPr>
          <a:xfrm>
            <a:off x="11376212" y="6329083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116106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4000">
              <a:srgbClr val="645BD3"/>
            </a:gs>
            <a:gs pos="7000">
              <a:schemeClr val="accent5">
                <a:lumMod val="0"/>
                <a:lumOff val="100000"/>
              </a:schemeClr>
            </a:gs>
            <a:gs pos="0">
              <a:schemeClr val="accent6">
                <a:lumMod val="76000"/>
                <a:lumOff val="24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7FA9A-6C1B-3D6C-A6D2-8BB9E86E6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E8C7971-1DE0-1FA7-67FF-85CE897420A4}"/>
              </a:ext>
            </a:extLst>
          </p:cNvPr>
          <p:cNvSpPr txBox="1"/>
          <p:nvPr/>
        </p:nvSpPr>
        <p:spPr>
          <a:xfrm>
            <a:off x="982131" y="681137"/>
            <a:ext cx="987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>
                    <a:lumMod val="9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SONUÇ OLARAK</a:t>
            </a:r>
            <a:endParaRPr lang="tr-TR" sz="3600" b="1" dirty="0">
              <a:solidFill>
                <a:schemeClr val="tx1">
                  <a:lumMod val="75000"/>
                  <a:lumOff val="2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B5B8B129-128E-C0B8-3D46-283CBFC9F06A}"/>
              </a:ext>
            </a:extLst>
          </p:cNvPr>
          <p:cNvSpPr txBox="1"/>
          <p:nvPr/>
        </p:nvSpPr>
        <p:spPr>
          <a:xfrm>
            <a:off x="600076" y="1963270"/>
            <a:ext cx="110394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Proje belirtilen süreç içerisinde tamamlanmıştır.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Sonuç olarak bu süreçte STM32 kartı ile derslerde yapılan çeşitli görevleri yaparak ve bu süreçleri bir proje ile birleştirip uygulamaya geçirerek bilgileri pekiştirmiş bulunmaktayız.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Diğer yandan proje gerçekleştirilirken proje ekibi tarafından ileri aşamalarda proje için yapılabilecek bazı iyileştirmeler de belirlenmiştir. İşte projeye yapılabilecek bazı iyileştirmeler;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</a:endParaRPr>
          </a:p>
          <a:p>
            <a:pPr marL="361950" indent="-361950" algn="l">
              <a:buFont typeface="+mj-lt"/>
              <a:buAutoNum type="arabicPeriod"/>
            </a:pPr>
            <a:r>
              <a:rPr lang="tr-TR" sz="2000" dirty="0">
                <a:solidFill>
                  <a:schemeClr val="bg1"/>
                </a:solidFill>
              </a:rPr>
              <a:t>Sistem içerisine farklı tipte sensörler ve aktüatörler ekleyerek daha farklı verilere göre daha gerçekçi simülasyon ortamları oluşturulabilir. </a:t>
            </a:r>
          </a:p>
          <a:p>
            <a:pPr marL="361950" indent="-361950" algn="l">
              <a:buFont typeface="+mj-lt"/>
              <a:buAutoNum type="arabicPeriod"/>
            </a:pPr>
            <a:r>
              <a:rPr lang="tr-TR" sz="2000" dirty="0">
                <a:solidFill>
                  <a:schemeClr val="bg1"/>
                </a:solidFill>
              </a:rPr>
              <a:t>Sistemi uart,i2c,spı gibi protokollerle haberleştirerek örneğin </a:t>
            </a:r>
            <a:r>
              <a:rPr lang="tr-TR" sz="2000" dirty="0" err="1">
                <a:solidFill>
                  <a:schemeClr val="bg1"/>
                </a:solidFill>
              </a:rPr>
              <a:t>usb</a:t>
            </a:r>
            <a:r>
              <a:rPr lang="tr-TR" sz="2000" dirty="0">
                <a:solidFill>
                  <a:schemeClr val="bg1"/>
                </a:solidFill>
              </a:rPr>
              <a:t> kabloyla </a:t>
            </a:r>
            <a:r>
              <a:rPr lang="tr-TR" sz="2000" dirty="0" err="1">
                <a:solidFill>
                  <a:schemeClr val="bg1"/>
                </a:solidFill>
              </a:rPr>
              <a:t>uart</a:t>
            </a:r>
            <a:r>
              <a:rPr lang="tr-TR" sz="2000" dirty="0">
                <a:solidFill>
                  <a:schemeClr val="bg1"/>
                </a:solidFill>
              </a:rPr>
              <a:t> arayüzü üzerinden bilgisayar ile haberleştirip çok daha kompakt ve geniş kapsamlı hale getirilebilir. </a:t>
            </a:r>
          </a:p>
          <a:p>
            <a:pPr marL="361950" indent="-361950" algn="l">
              <a:buFont typeface="+mj-lt"/>
              <a:buAutoNum type="arabicPeriod"/>
            </a:pPr>
            <a:r>
              <a:rPr lang="tr-TR" sz="2000" dirty="0">
                <a:solidFill>
                  <a:schemeClr val="bg1"/>
                </a:solidFill>
              </a:rPr>
              <a:t> Sistem daha modüler bir şekilde tasarlanarak farklı tipte ve farklı senaryolara göre özelleştirme seçeneği arttırılabilir.</a:t>
            </a:r>
          </a:p>
        </p:txBody>
      </p:sp>
      <p:sp>
        <p:nvSpPr>
          <p:cNvPr id="4" name="Parallelogram 30">
            <a:extLst>
              <a:ext uri="{FF2B5EF4-FFF2-40B4-BE49-F238E27FC236}">
                <a16:creationId xmlns:a16="http://schemas.microsoft.com/office/drawing/2014/main" id="{6D1D4316-1A7D-A2B2-5AB1-AFF5370E4137}"/>
              </a:ext>
            </a:extLst>
          </p:cNvPr>
          <p:cNvSpPr/>
          <p:nvPr/>
        </p:nvSpPr>
        <p:spPr>
          <a:xfrm flipH="1">
            <a:off x="10861236" y="719237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2D9EA11-68D5-41BA-1217-BB285FCC04D5}"/>
              </a:ext>
            </a:extLst>
          </p:cNvPr>
          <p:cNvSpPr txBox="1"/>
          <p:nvPr/>
        </p:nvSpPr>
        <p:spPr>
          <a:xfrm>
            <a:off x="11376212" y="6329083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2180859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5A28C8"/>
      </a:accent5>
      <a:accent6>
        <a:srgbClr val="351876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D1D3"/>
      </a:accent1>
      <a:accent2>
        <a:srgbClr val="0AA6ED"/>
      </a:accent2>
      <a:accent3>
        <a:srgbClr val="0085F2"/>
      </a:accent3>
      <a:accent4>
        <a:srgbClr val="125AC4"/>
      </a:accent4>
      <a:accent5>
        <a:srgbClr val="5A28C8"/>
      </a:accent5>
      <a:accent6>
        <a:srgbClr val="35187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5A28C8"/>
      </a:accent5>
      <a:accent6>
        <a:srgbClr val="35187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656</Words>
  <Application>Microsoft Office PowerPoint</Application>
  <PresentationFormat>Geniş ekran</PresentationFormat>
  <Paragraphs>112</Paragraphs>
  <Slides>12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12</vt:i4>
      </vt:variant>
    </vt:vector>
  </HeadingPairs>
  <TitlesOfParts>
    <vt:vector size="19" baseType="lpstr">
      <vt:lpstr>Arial</vt:lpstr>
      <vt:lpstr>Biome</vt:lpstr>
      <vt:lpstr>Calibri</vt:lpstr>
      <vt:lpstr>Times New Roman</vt:lpstr>
      <vt:lpstr>Cover and End Slide Master</vt:lpstr>
      <vt:lpstr>Contents Slide Master</vt:lpstr>
      <vt:lpstr>Section Break Slide Master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ABDULLAH DIKICI</cp:lastModifiedBy>
  <cp:revision>104</cp:revision>
  <dcterms:created xsi:type="dcterms:W3CDTF">2020-01-20T05:08:25Z</dcterms:created>
  <dcterms:modified xsi:type="dcterms:W3CDTF">2025-01-11T12:42:48Z</dcterms:modified>
</cp:coreProperties>
</file>